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80" r:id="rId3"/>
    <p:sldId id="258" r:id="rId4"/>
    <p:sldId id="279" r:id="rId5"/>
    <p:sldId id="277" r:id="rId6"/>
    <p:sldId id="284" r:id="rId7"/>
    <p:sldId id="264" r:id="rId8"/>
    <p:sldId id="275" r:id="rId9"/>
    <p:sldId id="265" r:id="rId10"/>
    <p:sldId id="283" r:id="rId11"/>
    <p:sldId id="270" r:id="rId12"/>
    <p:sldId id="273" r:id="rId13"/>
    <p:sldId id="262" r:id="rId14"/>
    <p:sldId id="263" r:id="rId15"/>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30" autoAdjust="0"/>
    <p:restoredTop sz="94660"/>
  </p:normalViewPr>
  <p:slideViewPr>
    <p:cSldViewPr snapToGrid="0">
      <p:cViewPr varScale="1">
        <p:scale>
          <a:sx n="12" d="100"/>
          <a:sy n="12" d="100"/>
        </p:scale>
        <p:origin x="1888" y="124"/>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media/image1.jpg>
</file>

<file path=ppt/media/image10.jpeg>
</file>

<file path=ppt/media/image11.jpeg>
</file>

<file path=ppt/media/image12.jpg>
</file>

<file path=ppt/media/image13.jpg>
</file>

<file path=ppt/media/image14.png>
</file>

<file path=ppt/media/image15.png>
</file>

<file path=ppt/media/image2.jpg>
</file>

<file path=ppt/media/image3.jpg>
</file>

<file path=ppt/media/image4.png>
</file>

<file path=ppt/media/image5.pn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408ed367b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408ed36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1f706932e5_0_33: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1f706932e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2DEC9B9A-DDB4-BF81-D407-8E9A13F7C393}"/>
              </a:ext>
            </a:extLst>
          </p:cNvPr>
          <p:cNvPicPr>
            <a:picLocks noChangeAspect="1"/>
          </p:cNvPicPr>
          <p:nvPr/>
        </p:nvPicPr>
        <p:blipFill>
          <a:blip r:embed="rId2"/>
          <a:stretch>
            <a:fillRect/>
          </a:stretch>
        </p:blipFill>
        <p:spPr>
          <a:xfrm>
            <a:off x="0" y="0"/>
            <a:ext cx="27432000" cy="16459200"/>
          </a:xfrm>
          <a:prstGeom prst="rect">
            <a:avLst/>
          </a:prstGeom>
        </p:spPr>
      </p:pic>
      <p:sp>
        <p:nvSpPr>
          <p:cNvPr id="8" name="TextBox 7">
            <a:extLst>
              <a:ext uri="{FF2B5EF4-FFF2-40B4-BE49-F238E27FC236}">
                <a16:creationId xmlns:a16="http://schemas.microsoft.com/office/drawing/2014/main" id="{B65C3817-96D4-D5A2-F837-9D936B8838C7}"/>
              </a:ext>
            </a:extLst>
          </p:cNvPr>
          <p:cNvSpPr txBox="1"/>
          <p:nvPr/>
        </p:nvSpPr>
        <p:spPr>
          <a:xfrm>
            <a:off x="353961" y="16459200"/>
            <a:ext cx="27078039" cy="2585323"/>
          </a:xfrm>
          <a:prstGeom prst="rect">
            <a:avLst/>
          </a:prstGeom>
          <a:noFill/>
        </p:spPr>
        <p:txBody>
          <a:bodyPr wrap="square" rtlCol="0">
            <a:spAutoFit/>
          </a:bodyPr>
          <a:lstStyle/>
          <a:p>
            <a:r>
              <a:rPr lang="en" sz="5400" b="1" u="sng" dirty="0">
                <a:solidFill>
                  <a:schemeClr val="dk1"/>
                </a:solidFill>
              </a:rPr>
              <a:t>Figure S3</a:t>
            </a:r>
            <a:r>
              <a:rPr lang="en" sz="5400" b="1" dirty="0">
                <a:solidFill>
                  <a:schemeClr val="dk1"/>
                </a:solidFill>
              </a:rPr>
              <a:t>: </a:t>
            </a:r>
            <a:r>
              <a:rPr lang="en-US" sz="5400" dirty="0">
                <a:solidFill>
                  <a:schemeClr val="dk1"/>
                </a:solidFill>
              </a:rPr>
              <a:t>Box and whisker plots of bacterial specific growth rate, in log10 cells per hour, for the 6 treatments. Significant differences between treatments (Tukey post-hoc test, p&lt;0.05) are denoted by letters above each boxplot.</a:t>
            </a:r>
            <a:endParaRPr lang="en-US" dirty="0"/>
          </a:p>
        </p:txBody>
      </p:sp>
    </p:spTree>
    <p:extLst>
      <p:ext uri="{BB962C8B-B14F-4D97-AF65-F5344CB8AC3E}">
        <p14:creationId xmlns:p14="http://schemas.microsoft.com/office/powerpoint/2010/main" val="2829980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4" name="Google Shape;93;p19">
            <a:extLst>
              <a:ext uri="{FF2B5EF4-FFF2-40B4-BE49-F238E27FC236}">
                <a16:creationId xmlns:a16="http://schemas.microsoft.com/office/drawing/2014/main" id="{55A81DE7-DBE8-61BD-F2BE-4D34D33DED79}"/>
              </a:ext>
            </a:extLst>
          </p:cNvPr>
          <p:cNvSpPr txBox="1"/>
          <p:nvPr/>
        </p:nvSpPr>
        <p:spPr>
          <a:xfrm>
            <a:off x="0" y="14659813"/>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S5</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3D0E66BB-3E5E-F7A1-115A-CF207712A073}"/>
              </a:ext>
            </a:extLst>
          </p:cNvPr>
          <p:cNvPicPr>
            <a:picLocks noChangeAspect="1"/>
          </p:cNvPicPr>
          <p:nvPr/>
        </p:nvPicPr>
        <p:blipFill>
          <a:blip r:embed="rId3"/>
          <a:stretch>
            <a:fillRect/>
          </a:stretch>
        </p:blipFill>
        <p:spPr>
          <a:xfrm>
            <a:off x="0" y="0"/>
            <a:ext cx="27432000" cy="1536192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9"/>
          <p:cNvSpPr txBox="1"/>
          <p:nvPr/>
        </p:nvSpPr>
        <p:spPr>
          <a:xfrm>
            <a:off x="0" y="24359209"/>
            <a:ext cx="27432000" cy="11435733"/>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S6</a:t>
            </a:r>
            <a:r>
              <a:rPr lang="en" sz="5200" dirty="0">
                <a:solidFill>
                  <a:schemeClr val="dk1"/>
                </a:solidFill>
              </a:rPr>
              <a:t>: Direct comparison of bacterial OTUs enriched and/or depleted in the three stressed coral treatments relative to the Control corals. The log2 fold change of the 159 most abundant/prevalent OTUs in the three coral stress treatments compared to the Control treatment. Points are colored by log2 fold change, with warmer colors indicating more enrichment and cooler colors indicating more depletion relative to the Controls. Point size indicates the mean abundance of a given OTU in a given treatment. OTUs are labeled according to their family, genus, and OTU Number on the y axis. OTUs labeled in bold were determined by DESEq2  to be significantly differentially abundant in at least one of the three treatments compared to Controls (p≤.05 after FDR). Boxes denote in which treatment there is a significant change and the color of the box indicates whether this was a significant enrichment (red) or depletion (blue). </a:t>
            </a:r>
            <a:endParaRPr sz="5200" dirty="0">
              <a:solidFill>
                <a:schemeClr val="dk1"/>
              </a:solidFill>
            </a:endParaRPr>
          </a:p>
        </p:txBody>
      </p:sp>
      <p:pic>
        <p:nvPicPr>
          <p:cNvPr id="4" name="Picture 3" descr="Table&#10;&#10;Description automatically generated with medium confidence">
            <a:extLst>
              <a:ext uri="{FF2B5EF4-FFF2-40B4-BE49-F238E27FC236}">
                <a16:creationId xmlns:a16="http://schemas.microsoft.com/office/drawing/2014/main" id="{73D29928-C306-EA69-9A73-CD90E8599C6E}"/>
              </a:ext>
            </a:extLst>
          </p:cNvPr>
          <p:cNvPicPr>
            <a:picLocks noChangeAspect="1"/>
          </p:cNvPicPr>
          <p:nvPr/>
        </p:nvPicPr>
        <p:blipFill>
          <a:blip r:embed="rId3"/>
          <a:stretch>
            <a:fillRect/>
          </a:stretch>
        </p:blipFill>
        <p:spPr>
          <a:xfrm>
            <a:off x="5698" y="0"/>
            <a:ext cx="27426302" cy="2451124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p:nvPr/>
        </p:nvSpPr>
        <p:spPr>
          <a:xfrm>
            <a:off x="1" y="30855807"/>
            <a:ext cx="25626868"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S7:</a:t>
            </a:r>
            <a:r>
              <a:rPr lang="en" sz="4400" dirty="0">
                <a:solidFill>
                  <a:schemeClr val="dk1"/>
                </a:solidFill>
              </a:rPr>
              <a:t> Stacked barplots of the relative abundance of significant OTUs (p≤.05 after FDR) enriched or depleted in any of the 3 coral stress treatments relative to the Control treatment according to DESEq2. Column facets denote if a given O</a:t>
            </a:r>
            <a:r>
              <a:rPr lang="en-US" sz="4400" dirty="0">
                <a:solidFill>
                  <a:schemeClr val="dk1"/>
                </a:solidFill>
              </a:rPr>
              <a:t>TU is enriched or depleted relative to the Control. Row facets denote which treatments  a group of OTUs is either significantly enriched or depleted in. </a:t>
            </a:r>
            <a:r>
              <a:rPr lang="en" sz="4400" dirty="0">
                <a:solidFill>
                  <a:schemeClr val="dk1"/>
                </a:solidFill>
              </a:rPr>
              <a:t>Relative abundance was derived from the non-subsampled, raw abundance data used in DESEq2. Bars are colored according to bacterial family.</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4BFEB849-D40D-3792-6461-213460D082D4}"/>
              </a:ext>
            </a:extLst>
          </p:cNvPr>
          <p:cNvPicPr>
            <a:picLocks noChangeAspect="1"/>
          </p:cNvPicPr>
          <p:nvPr/>
        </p:nvPicPr>
        <p:blipFill>
          <a:blip r:embed="rId3"/>
          <a:stretch>
            <a:fillRect/>
          </a:stretch>
        </p:blipFill>
        <p:spPr>
          <a:xfrm>
            <a:off x="1" y="-1"/>
            <a:ext cx="25138272" cy="3136392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26619082"/>
            <a:ext cx="27432000" cy="9622929"/>
          </a:xfrm>
          <a:prstGeom prst="rect">
            <a:avLst/>
          </a:prstGeom>
          <a:noFill/>
          <a:ln>
            <a:noFill/>
          </a:ln>
        </p:spPr>
        <p:txBody>
          <a:bodyPr spcFirstLastPara="1" wrap="square" lIns="650132" tIns="650132" rIns="650132" bIns="650132" anchor="t" anchorCtr="0">
            <a:spAutoFit/>
          </a:bodyPr>
          <a:lstStyle/>
          <a:p>
            <a:r>
              <a:rPr lang="en" sz="3600" b="1" u="sng" dirty="0"/>
              <a:t>Figure 1</a:t>
            </a:r>
            <a:r>
              <a:rPr lang="en" sz="3600" dirty="0"/>
              <a:t>: Field collections and experimental design. Unbleached and bleached corals were collected from a reef in </a:t>
            </a:r>
            <a:r>
              <a:rPr lang="en" sz="3600" dirty="0">
                <a:solidFill>
                  <a:schemeClr val="dk1"/>
                </a:solidFill>
              </a:rPr>
              <a:t>Mo’orea, French Polynesia immediately following a bleaching event. </a:t>
            </a:r>
            <a:r>
              <a:rPr lang="en" sz="3600" dirty="0"/>
              <a:t>Picture on top: the LTER1 fore reef in Mo’orea, French Polynesia representative of the status of the reef where both bleached and unbleached corals were present. </a:t>
            </a:r>
            <a:r>
              <a:rPr lang="en" sz="3600" b="1" dirty="0"/>
              <a:t>A.I-A.V)</a:t>
            </a:r>
            <a:r>
              <a:rPr lang="en" sz="3600" dirty="0"/>
              <a:t> Overview of the experimental design. In addition to t</a:t>
            </a:r>
            <a:r>
              <a:rPr lang="en-GB" sz="3600" dirty="0"/>
              <a:t>he</a:t>
            </a:r>
            <a:r>
              <a:rPr lang="en" sz="3600" dirty="0"/>
              <a:t> four treatments two negative controls of ambient and heated water were run in parallel but are not shown in the overview. </a:t>
            </a:r>
            <a:r>
              <a:rPr lang="en" sz="3600" b="1" dirty="0"/>
              <a:t>A.I) </a:t>
            </a:r>
            <a:r>
              <a:rPr lang="en" sz="3600" dirty="0"/>
              <a:t>Coral nubbin collection of non-bleached and bleached corals. </a:t>
            </a:r>
            <a:r>
              <a:rPr lang="en" sz="3600" b="1" dirty="0"/>
              <a:t>A.II) </a:t>
            </a:r>
            <a:r>
              <a:rPr lang="en" sz="3600" dirty="0"/>
              <a:t>7 day pretreatment in flow through aquaria at ambient or heated water temperatures. </a:t>
            </a:r>
            <a:r>
              <a:rPr lang="en" sz="3600" b="1" dirty="0"/>
              <a:t>A.III)</a:t>
            </a:r>
            <a:r>
              <a:rPr lang="en" sz="3600" dirty="0"/>
              <a:t> DOM exudation, </a:t>
            </a:r>
            <a:r>
              <a:rPr lang="en" sz="3600" b="1" dirty="0"/>
              <a:t>A.IV)</a:t>
            </a:r>
            <a:r>
              <a:rPr lang="en" sz="3600" dirty="0"/>
              <a:t> 36 hour dark bottle incubation, </a:t>
            </a:r>
            <a:r>
              <a:rPr lang="en" sz="3600" b="1" dirty="0"/>
              <a:t>A.V) </a:t>
            </a:r>
            <a:r>
              <a:rPr lang="en" sz="3600" dirty="0"/>
              <a:t>and sampling of DNA (16S), DOC, and DOM. </a:t>
            </a:r>
            <a:r>
              <a:rPr lang="en" sz="3600" b="1" dirty="0"/>
              <a:t>B)</a:t>
            </a:r>
            <a:r>
              <a:rPr lang="en" sz="3600" dirty="0"/>
              <a:t> M</a:t>
            </a:r>
            <a:r>
              <a:rPr lang="en" sz="3600" dirty="0">
                <a:solidFill>
                  <a:schemeClr val="dk1"/>
                </a:solidFill>
              </a:rPr>
              <a:t>ean seawater temperatures over the period from January 1st 2018 until December 31</a:t>
            </a:r>
            <a:r>
              <a:rPr lang="en" sz="3600" baseline="30000" dirty="0">
                <a:solidFill>
                  <a:schemeClr val="dk1"/>
                </a:solidFill>
              </a:rPr>
              <a:t>st</a:t>
            </a:r>
            <a:r>
              <a:rPr lang="en" sz="3600" dirty="0">
                <a:solidFill>
                  <a:schemeClr val="dk1"/>
                </a:solidFill>
              </a:rPr>
              <a:t> 2019 from three fore reef LTER sites. Standard deviation depicted in blue. The orange line indicates the thermal stress accumulation threshold level of 29°C </a:t>
            </a:r>
            <a:r>
              <a:rPr lang="en-GB" sz="3600" dirty="0">
                <a:solidFill>
                  <a:schemeClr val="dk1"/>
                </a:solidFill>
              </a:rPr>
              <a:t>(</a:t>
            </a:r>
            <a:r>
              <a:rPr lang="en-GB" sz="3600" dirty="0" err="1">
                <a:solidFill>
                  <a:schemeClr val="dk1"/>
                </a:solidFill>
              </a:rPr>
              <a:t>Leinbach</a:t>
            </a:r>
            <a:r>
              <a:rPr lang="en-GB" sz="3600" dirty="0">
                <a:solidFill>
                  <a:schemeClr val="dk1"/>
                </a:solidFill>
              </a:rPr>
              <a:t> et al., 2021; Pratchett et al., 2013; </a:t>
            </a:r>
            <a:r>
              <a:rPr lang="en-GB" sz="3600" dirty="0" err="1">
                <a:solidFill>
                  <a:schemeClr val="dk1"/>
                </a:solidFill>
              </a:rPr>
              <a:t>Speare</a:t>
            </a:r>
            <a:r>
              <a:rPr lang="en-GB" sz="3600" dirty="0">
                <a:solidFill>
                  <a:schemeClr val="dk1"/>
                </a:solidFill>
              </a:rPr>
              <a:t> et al., 2021)</a:t>
            </a:r>
            <a:r>
              <a:rPr lang="en" sz="3600" dirty="0">
                <a:solidFill>
                  <a:schemeClr val="dk1"/>
                </a:solidFill>
              </a:rPr>
              <a:t>. Bleaching was first observed in April 2019 (</a:t>
            </a:r>
            <a:r>
              <a:rPr lang="en-GB" sz="3600" dirty="0" err="1">
                <a:solidFill>
                  <a:schemeClr val="dk1"/>
                </a:solidFill>
              </a:rPr>
              <a:t>Leinbach</a:t>
            </a:r>
            <a:r>
              <a:rPr lang="en-GB" sz="3600" dirty="0">
                <a:solidFill>
                  <a:schemeClr val="dk1"/>
                </a:solidFill>
              </a:rPr>
              <a:t> et al</a:t>
            </a:r>
            <a:r>
              <a:rPr lang="en-GB" sz="3600">
                <a:solidFill>
                  <a:schemeClr val="dk1"/>
                </a:solidFill>
              </a:rPr>
              <a:t>., 2021)</a:t>
            </a:r>
            <a:r>
              <a:rPr lang="en" sz="3600">
                <a:solidFill>
                  <a:schemeClr val="dk1"/>
                </a:solidFill>
              </a:rPr>
              <a:t>, </a:t>
            </a:r>
            <a:r>
              <a:rPr lang="en" sz="3600" dirty="0">
                <a:solidFill>
                  <a:schemeClr val="dk1"/>
                </a:solidFill>
              </a:rPr>
              <a:t>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 sz="3600" b="1" dirty="0">
                <a:solidFill>
                  <a:schemeClr val="dk1"/>
                </a:solidFill>
              </a:rPr>
              <a:t>C)</a:t>
            </a:r>
            <a:r>
              <a:rPr lang="en" sz="3600" dirty="0">
                <a:solidFill>
                  <a:schemeClr val="dk1"/>
                </a:solidFill>
              </a:rPr>
              <a:t> A subset of collected nubbins of the three coral species (</a:t>
            </a:r>
            <a:r>
              <a:rPr lang="en" sz="3600" i="1" dirty="0">
                <a:solidFill>
                  <a:schemeClr val="dk1"/>
                </a:solidFill>
              </a:rPr>
              <a:t>Acropora pulchra, </a:t>
            </a:r>
            <a:r>
              <a:rPr lang="en" sz="3600" i="1" dirty="0" err="1">
                <a:solidFill>
                  <a:schemeClr val="dk1"/>
                </a:solidFill>
              </a:rPr>
              <a:t>Pocillopora</a:t>
            </a:r>
            <a:r>
              <a:rPr lang="en" sz="3600" i="1" dirty="0">
                <a:solidFill>
                  <a:schemeClr val="dk1"/>
                </a:solidFill>
              </a:rPr>
              <a:t> </a:t>
            </a:r>
            <a:r>
              <a:rPr lang="en" sz="3600" i="1" dirty="0" err="1">
                <a:solidFill>
                  <a:schemeClr val="dk1"/>
                </a:solidFill>
              </a:rPr>
              <a:t>verrucosa</a:t>
            </a:r>
            <a:r>
              <a:rPr lang="en" sz="3600" i="1" dirty="0">
                <a:solidFill>
                  <a:schemeClr val="dk1"/>
                </a:solidFill>
              </a:rPr>
              <a:t>, Porites </a:t>
            </a:r>
            <a:r>
              <a:rPr lang="en" sz="3600" i="1" dirty="0" err="1">
                <a:solidFill>
                  <a:schemeClr val="dk1"/>
                </a:solidFill>
              </a:rPr>
              <a:t>rus</a:t>
            </a:r>
            <a:r>
              <a:rPr lang="en" sz="3600" i="1" dirty="0">
                <a:solidFill>
                  <a:schemeClr val="dk1"/>
                </a:solidFill>
              </a:rPr>
              <a:t>) </a:t>
            </a:r>
            <a:r>
              <a:rPr lang="en" sz="3600" dirty="0">
                <a:solidFill>
                  <a:schemeClr val="dk1"/>
                </a:solidFill>
              </a:rPr>
              <a:t>were sacrificed after the three day acclimatization period for symbiont cell concentration analysis to validate the observed bleaching status at collection </a:t>
            </a:r>
            <a:r>
              <a:rPr lang="en" sz="3600" b="1" dirty="0">
                <a:solidFill>
                  <a:schemeClr val="dk1"/>
                </a:solidFill>
              </a:rPr>
              <a:t>D) </a:t>
            </a:r>
            <a:r>
              <a:rPr lang="en" sz="3600" dirty="0">
                <a:solidFill>
                  <a:schemeClr val="dk1"/>
                </a:solidFill>
              </a:rPr>
              <a:t>Symbiont cell concentrations of the coral nubbins from the different treatments after seven days in the aquaria. </a:t>
            </a:r>
            <a:endParaRPr sz="3600" dirty="0"/>
          </a:p>
        </p:txBody>
      </p:sp>
      <p:pic>
        <p:nvPicPr>
          <p:cNvPr id="16" name="Picture 15" descr="Diagram&#10;&#10;Description automatically generated">
            <a:extLst>
              <a:ext uri="{FF2B5EF4-FFF2-40B4-BE49-F238E27FC236}">
                <a16:creationId xmlns:a16="http://schemas.microsoft.com/office/drawing/2014/main" id="{288007BB-4676-2FB4-E0AE-095AB012AFBA}"/>
              </a:ext>
            </a:extLst>
          </p:cNvPr>
          <p:cNvPicPr>
            <a:picLocks noChangeAspect="1"/>
          </p:cNvPicPr>
          <p:nvPr/>
        </p:nvPicPr>
        <p:blipFill>
          <a:blip r:embed="rId3"/>
          <a:stretch>
            <a:fillRect/>
          </a:stretch>
        </p:blipFill>
        <p:spPr>
          <a:xfrm>
            <a:off x="304800" y="528444"/>
            <a:ext cx="22947086" cy="26579557"/>
          </a:xfrm>
          <a:prstGeom prst="rect">
            <a:avLst/>
          </a:prstGeom>
        </p:spPr>
      </p:pic>
    </p:spTree>
    <p:extLst>
      <p:ext uri="{BB962C8B-B14F-4D97-AF65-F5344CB8AC3E}">
        <p14:creationId xmlns:p14="http://schemas.microsoft.com/office/powerpoint/2010/main" val="909851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681318"/>
            <a:ext cx="18737884" cy="5560278"/>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 sz="4000" b="1" dirty="0">
                <a:solidFill>
                  <a:schemeClr val="dk1"/>
                </a:solidFill>
              </a:rPr>
              <a:t>A) </a:t>
            </a:r>
            <a:r>
              <a:rPr lang="en" sz="4000" dirty="0">
                <a:solidFill>
                  <a:schemeClr val="dk1"/>
                </a:solidFill>
              </a:rPr>
              <a:t>Box and whisker plots of surface area normalized DOC concentrations for the four coral treatments.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at T= 24 (Tukey post-hoc test, p&lt;0.05) are denoted by the square brackets after each treatment name in the legend.</a:t>
            </a:r>
            <a:endParaRPr sz="4000" dirty="0">
              <a:solidFill>
                <a:schemeClr val="dk1"/>
              </a:solidFill>
            </a:endParaRPr>
          </a:p>
        </p:txBody>
      </p:sp>
      <p:pic>
        <p:nvPicPr>
          <p:cNvPr id="3" name="Picture 2" descr="Chart, box and whisker chart&#10;&#10;Description automatically generated">
            <a:extLst>
              <a:ext uri="{FF2B5EF4-FFF2-40B4-BE49-F238E27FC236}">
                <a16:creationId xmlns:a16="http://schemas.microsoft.com/office/drawing/2014/main" id="{DD847A86-5312-CC3B-66B9-08E923C68DF0}"/>
              </a:ext>
            </a:extLst>
          </p:cNvPr>
          <p:cNvPicPr>
            <a:picLocks noChangeAspect="1"/>
          </p:cNvPicPr>
          <p:nvPr/>
        </p:nvPicPr>
        <p:blipFill>
          <a:blip r:embed="rId3"/>
          <a:stretch>
            <a:fillRect/>
          </a:stretch>
        </p:blipFill>
        <p:spPr>
          <a:xfrm>
            <a:off x="0" y="0"/>
            <a:ext cx="18676923" cy="2668131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301267"/>
            <a:ext cx="27547529" cy="491394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a:t>
            </a:r>
            <a:r>
              <a:rPr lang="en" sz="2600" b="1" dirty="0">
                <a:solidFill>
                  <a:schemeClr val="dk1"/>
                </a:solidFill>
              </a:rPr>
              <a:t>A) </a:t>
            </a:r>
            <a:r>
              <a:rPr lang="en" sz="2600" dirty="0">
                <a:solidFill>
                  <a:schemeClr val="dk1"/>
                </a:solidFill>
              </a:rPr>
              <a:t>Non-metric multidimensional scaling of microbial community samples using Unifrac distances derived from 16S amplicon data. A dashed ellipse denotes the 3 coral stress treatments while a solid ellipse denotes the coral Control treatment. </a:t>
            </a:r>
            <a:r>
              <a:rPr lang="en" sz="2600" b="1" dirty="0">
                <a:solidFill>
                  <a:schemeClr val="dk1"/>
                </a:solidFill>
              </a:rPr>
              <a:t>B) </a:t>
            </a:r>
            <a:r>
              <a:rPr lang="en-US" sz="2600" dirty="0">
                <a:solidFill>
                  <a:schemeClr val="dk1"/>
                </a:solidFill>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solidFill>
                  <a:schemeClr val="dk1"/>
                </a:solidFill>
              </a:rPr>
              <a:t>C) </a:t>
            </a:r>
            <a:r>
              <a:rPr lang="en" sz="2600" dirty="0">
                <a:solidFill>
                  <a:schemeClr val="dk1"/>
                </a:solidFill>
              </a:rPr>
              <a:t>Visualization of the 31 OTUs determined to be significantly differentialy abudant (DA) in at least one of the three stress treatments compared to Control samples by DESeq2.</a:t>
            </a:r>
            <a:r>
              <a:rPr lang="en" sz="2600" b="1" dirty="0">
                <a:solidFill>
                  <a:schemeClr val="dk1"/>
                </a:solidFill>
              </a:rPr>
              <a:t> </a:t>
            </a:r>
            <a:r>
              <a:rPr lang="en" sz="2600" dirty="0">
                <a:solidFill>
                  <a:schemeClr val="dk1"/>
                </a:solidFill>
              </a:rPr>
              <a:t>Dotplot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Genus_OTUNumber on the x-axis. Asterisks denote a significantly DA ASV in a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pic>
        <p:nvPicPr>
          <p:cNvPr id="17" name="Picture 16" descr="Chart, scatter chart&#10;&#10;Description automatically generated">
            <a:extLst>
              <a:ext uri="{FF2B5EF4-FFF2-40B4-BE49-F238E27FC236}">
                <a16:creationId xmlns:a16="http://schemas.microsoft.com/office/drawing/2014/main" id="{ED8EF3D2-2D59-6A9D-80B2-7E298A2B3915}"/>
              </a:ext>
            </a:extLst>
          </p:cNvPr>
          <p:cNvPicPr>
            <a:picLocks noChangeAspect="1"/>
          </p:cNvPicPr>
          <p:nvPr/>
        </p:nvPicPr>
        <p:blipFill>
          <a:blip r:embed="rId4"/>
          <a:stretch>
            <a:fillRect/>
          </a:stretch>
        </p:blipFill>
        <p:spPr>
          <a:xfrm>
            <a:off x="0" y="11000111"/>
            <a:ext cx="27432000" cy="21817012"/>
          </a:xfrm>
          <a:prstGeom prst="rect">
            <a:avLst/>
          </a:prstGeom>
        </p:spPr>
      </p:pic>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spTree>
    <p:extLst>
      <p:ext uri="{BB962C8B-B14F-4D97-AF65-F5344CB8AC3E}">
        <p14:creationId xmlns:p14="http://schemas.microsoft.com/office/powerpoint/2010/main" val="135922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26945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3" name="Picture 2">
            <a:extLst>
              <a:ext uri="{FF2B5EF4-FFF2-40B4-BE49-F238E27FC236}">
                <a16:creationId xmlns:a16="http://schemas.microsoft.com/office/drawing/2014/main" id="{7991C5E4-C706-4BA4-34C1-FEBE979DBEC1}"/>
              </a:ext>
            </a:extLst>
          </p:cNvPr>
          <p:cNvPicPr>
            <a:picLocks noChangeAspect="1"/>
          </p:cNvPicPr>
          <p:nvPr/>
        </p:nvPicPr>
        <p:blipFill>
          <a:blip r:embed="rId2"/>
          <a:stretch>
            <a:fillRect/>
          </a:stretch>
        </p:blipFill>
        <p:spPr>
          <a:xfrm>
            <a:off x="261256" y="0"/>
            <a:ext cx="26598527" cy="23367667"/>
          </a:xfrm>
          <a:prstGeom prst="rect">
            <a:avLst/>
          </a:prstGeom>
        </p:spPr>
      </p:pic>
    </p:spTree>
    <p:extLst>
      <p:ext uri="{BB962C8B-B14F-4D97-AF65-F5344CB8AC3E}">
        <p14:creationId xmlns:p14="http://schemas.microsoft.com/office/powerpoint/2010/main" val="2382863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7" name="Google Shape;107;p21"/>
          <p:cNvSpPr txBox="1">
            <a:spLocks noGrp="1"/>
          </p:cNvSpPr>
          <p:nvPr>
            <p:ph type="body" idx="1"/>
          </p:nvPr>
        </p:nvSpPr>
        <p:spPr>
          <a:xfrm>
            <a:off x="-16579466" y="8195378"/>
            <a:ext cx="60590932" cy="24294400"/>
          </a:xfrm>
          <a:prstGeom prst="rect">
            <a:avLst/>
          </a:prstGeom>
        </p:spPr>
        <p:txBody>
          <a:bodyPr spcFirstLastPara="1" wrap="square" lIns="650132" tIns="650132" rIns="650132" bIns="650132" anchor="t" anchorCtr="0">
            <a:normAutofit/>
          </a:bodyPr>
          <a:lstStyle/>
          <a:p>
            <a:pPr marL="0" indent="0" algn="ctr">
              <a:spcAft>
                <a:spcPts val="8532"/>
              </a:spcAft>
              <a:buNone/>
            </a:pPr>
            <a:r>
              <a:rPr lang="en" sz="17598" dirty="0"/>
              <a:t>Supplemental figures</a:t>
            </a:r>
            <a:endParaRPr sz="1759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sp>
        <p:nvSpPr>
          <p:cNvPr id="5" name="Google Shape;93;p19">
            <a:extLst>
              <a:ext uri="{FF2B5EF4-FFF2-40B4-BE49-F238E27FC236}">
                <a16:creationId xmlns:a16="http://schemas.microsoft.com/office/drawing/2014/main" id="{0DEEBA1A-E3A3-C3EF-0F0F-7C03CA50A330}"/>
              </a:ext>
            </a:extLst>
          </p:cNvPr>
          <p:cNvSpPr txBox="1"/>
          <p:nvPr/>
        </p:nvSpPr>
        <p:spPr>
          <a:xfrm>
            <a:off x="0" y="16217148"/>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treatments.µ</a:t>
            </a:r>
            <a:endParaRPr sz="5200" dirty="0">
              <a:solidFill>
                <a:schemeClr val="dk1"/>
              </a:solidFill>
            </a:endParaRPr>
          </a:p>
        </p:txBody>
      </p:sp>
      <p:pic>
        <p:nvPicPr>
          <p:cNvPr id="4" name="Picture 3" descr="Chart, box and whisker chart&#10;&#10;Description automatically generated">
            <a:extLst>
              <a:ext uri="{FF2B5EF4-FFF2-40B4-BE49-F238E27FC236}">
                <a16:creationId xmlns:a16="http://schemas.microsoft.com/office/drawing/2014/main" id="{72EA3BCC-D2CD-49C8-8F8E-4199644EDD37}"/>
              </a:ext>
            </a:extLst>
          </p:cNvPr>
          <p:cNvPicPr>
            <a:picLocks noChangeAspect="1"/>
          </p:cNvPicPr>
          <p:nvPr/>
        </p:nvPicPr>
        <p:blipFill>
          <a:blip r:embed="rId3"/>
          <a:stretch>
            <a:fillRect/>
          </a:stretch>
        </p:blipFill>
        <p:spPr>
          <a:xfrm>
            <a:off x="-1" y="0"/>
            <a:ext cx="26078213" cy="15936686"/>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16359</TotalTime>
  <Words>1404</Words>
  <Application>Microsoft Office PowerPoint</Application>
  <PresentationFormat>Custom</PresentationFormat>
  <Paragraphs>21</Paragraphs>
  <Slides>14</Slides>
  <Notes>9</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14</vt:i4>
      </vt:variant>
    </vt:vector>
  </HeadingPairs>
  <TitlesOfParts>
    <vt:vector size="16"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S1</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92</cp:revision>
  <dcterms:modified xsi:type="dcterms:W3CDTF">2023-04-09T19:49:02Z</dcterms:modified>
</cp:coreProperties>
</file>